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70" r:id="rId7"/>
    <p:sldId id="266" r:id="rId8"/>
    <p:sldId id="267" r:id="rId9"/>
    <p:sldId id="281" r:id="rId10"/>
    <p:sldId id="274" r:id="rId11"/>
    <p:sldId id="271" r:id="rId12"/>
    <p:sldId id="272" r:id="rId13"/>
    <p:sldId id="273" r:id="rId14"/>
    <p:sldId id="275" r:id="rId15"/>
    <p:sldId id="276" r:id="rId16"/>
    <p:sldId id="278" r:id="rId17"/>
    <p:sldId id="279" r:id="rId18"/>
    <p:sldId id="280" r:id="rId19"/>
    <p:sldId id="277" r:id="rId20"/>
    <p:sldId id="282" r:id="rId21"/>
    <p:sldId id="283" r:id="rId22"/>
    <p:sldId id="284" r:id="rId23"/>
    <p:sldId id="285" r:id="rId24"/>
    <p:sldId id="286" r:id="rId25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7" autoAdjust="0"/>
    <p:restoredTop sz="94660"/>
  </p:normalViewPr>
  <p:slideViewPr>
    <p:cSldViewPr snapToGrid="0">
      <p:cViewPr varScale="1">
        <p:scale>
          <a:sx n="79" d="100"/>
          <a:sy n="79" d="100"/>
        </p:scale>
        <p:origin x="9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BAB2E-528A-4CBF-A469-4342457312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3E5CE5-210B-8D80-5F09-36ACB709B6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E0DDD-9E54-099A-26D1-C7A285717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43A6-7785-4081-AEED-3DA7BCB29C9A}" type="datetimeFigureOut">
              <a:rPr lang="id-ID" smtClean="0"/>
              <a:t>16/10/2024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EBC44-5553-EB84-5E05-AB9791E4E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57CB6-D914-067E-88DD-1BF42F54C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35E33-86C2-4672-99F2-F76D6A8E89E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17201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7B362-8FBC-8AE5-8E71-A7B1AE5F0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749549-872C-EE3D-D732-A0F69C0E61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AF6291-97CF-F932-DABA-657DF9D7C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43A6-7785-4081-AEED-3DA7BCB29C9A}" type="datetimeFigureOut">
              <a:rPr lang="id-ID" smtClean="0"/>
              <a:t>16/10/2024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90DC6-582D-3840-3C2B-47FA5AFDF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0C6E1-4E31-80FE-E156-C9FC93473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35E33-86C2-4672-99F2-F76D6A8E89E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18153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019D20-35CB-159F-B791-2A9208D49A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13A377-2893-1179-9F14-D315A67124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3565AA-9B7E-541D-161A-22C3C918E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43A6-7785-4081-AEED-3DA7BCB29C9A}" type="datetimeFigureOut">
              <a:rPr lang="id-ID" smtClean="0"/>
              <a:t>16/10/2024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32C76-01C2-AA19-09A0-CB5BACFC3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E6141-5858-0C30-A74D-0F0F0E41A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35E33-86C2-4672-99F2-F76D6A8E89E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30487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0F320-1D72-8A00-2977-9B5BB74E7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E7915-DF6F-C568-E387-5EEA42721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C6CA8-36E2-17F5-1940-F3485C752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43A6-7785-4081-AEED-3DA7BCB29C9A}" type="datetimeFigureOut">
              <a:rPr lang="id-ID" smtClean="0"/>
              <a:t>16/10/2024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65F038-2679-B55E-B304-1BBE1BF10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2545B-0ED3-FC99-2723-C4B27C6E3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35E33-86C2-4672-99F2-F76D6A8E89E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82558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F4A6F-FA3E-0059-6423-8A5C3A677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32FFD-7A55-96BD-4F17-BB237223EB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E508BC-B917-4BBF-33F4-F334FC9CB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43A6-7785-4081-AEED-3DA7BCB29C9A}" type="datetimeFigureOut">
              <a:rPr lang="id-ID" smtClean="0"/>
              <a:t>16/10/2024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37599-51CC-0EC7-E919-0CF047E5E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037668-ECB5-6F2D-D0B0-DB98E0E8E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35E33-86C2-4672-99F2-F76D6A8E89E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5663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74046-3F07-0775-A802-289EF53E7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C596F-008E-F708-EDF3-F29F861A5F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FB659-EDE6-39E7-5BF1-0C01A4725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0EE43B-D408-47DC-BA8D-A0B586E1E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43A6-7785-4081-AEED-3DA7BCB29C9A}" type="datetimeFigureOut">
              <a:rPr lang="id-ID" smtClean="0"/>
              <a:t>16/10/2024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A0ED48-3308-DE21-F4F4-C1282D4C6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1D8FC2-516B-16A2-3943-1C43EB566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35E33-86C2-4672-99F2-F76D6A8E89E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93987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469F0-B327-7030-A0BC-9002E8189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AFA9B1-98BF-AF84-439F-C9E4E2CD72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19CDD5-8B65-49B4-BB48-9A9E9D46DC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403524-4E15-AE21-7754-299E690C61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4398AF-9847-F07F-4658-E8DB057C37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C907B2-79E8-DCA6-358D-6C770F0CD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43A6-7785-4081-AEED-3DA7BCB29C9A}" type="datetimeFigureOut">
              <a:rPr lang="id-ID" smtClean="0"/>
              <a:t>16/10/2024</a:t>
            </a:fld>
            <a:endParaRPr lang="id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0B57F-FE11-361F-236D-80F3A3AF0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4FED1A-001B-CEF8-DF52-22F878BAB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35E33-86C2-4672-99F2-F76D6A8E89E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92291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8B925-136A-16E8-BEC4-A6ED67800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284D90-1EAF-C84D-1A88-F459AAB22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43A6-7785-4081-AEED-3DA7BCB29C9A}" type="datetimeFigureOut">
              <a:rPr lang="id-ID" smtClean="0"/>
              <a:t>16/10/2024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4ACBC0-AEE0-06BC-527E-7A29C421B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C13433-469F-6848-A8AD-070A56476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35E33-86C2-4672-99F2-F76D6A8E89E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09639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714550-A957-D348-CBB3-923BE2E69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43A6-7785-4081-AEED-3DA7BCB29C9A}" type="datetimeFigureOut">
              <a:rPr lang="id-ID" smtClean="0"/>
              <a:t>16/10/2024</a:t>
            </a:fld>
            <a:endParaRPr lang="id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B98468-AD71-4606-861D-15D39DB3B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E003BC-22BA-F236-D1DD-4FF3A2516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35E33-86C2-4672-99F2-F76D6A8E89E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89787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499AB-3216-CA5C-C117-14046DFAC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07D53-4612-41AF-111A-628DD21CD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A4C25F-8407-B688-FBE3-10D6961A9E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01B62C-D90F-83CD-4217-23F88E342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43A6-7785-4081-AEED-3DA7BCB29C9A}" type="datetimeFigureOut">
              <a:rPr lang="id-ID" smtClean="0"/>
              <a:t>16/10/2024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76CACD-9977-703D-796D-65B758580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34EB4A-B70F-7FC6-CFEC-DDADC1EAD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35E33-86C2-4672-99F2-F76D6A8E89E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64823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B455A-937A-1704-8FBF-BF9DC5F1C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BCB2C5-AE67-808D-26D8-28BDEFBD8D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247853-47E5-8814-0EE8-91AEA55BDB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700AE0-D8DC-3EEA-E4B4-34760B57E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43A6-7785-4081-AEED-3DA7BCB29C9A}" type="datetimeFigureOut">
              <a:rPr lang="id-ID" smtClean="0"/>
              <a:t>16/10/2024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F06280-4C62-1B4B-2935-6D4FBCBEB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71551F-6258-6F2D-140E-7A8782C27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35E33-86C2-4672-99F2-F76D6A8E89E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84235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6A4119-18CC-7420-DBAC-4BEFF8475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48FD48-4021-6938-C509-2290F7AF6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FC2669-5DC8-A505-A419-4D52C518B8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243A6-7785-4081-AEED-3DA7BCB29C9A}" type="datetimeFigureOut">
              <a:rPr lang="id-ID" smtClean="0"/>
              <a:t>16/10/2024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13D6C-9B1B-9CD0-02A3-D6A2258798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B3A5D7-52F4-3C37-45F1-B40D5CFD19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35E33-86C2-4672-99F2-F76D6A8E89E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64256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82B35-DCC5-4E3B-7F73-8A7EB35B44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041400"/>
            <a:ext cx="10668000" cy="2387600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Serpentine" pitchFamily="50" charset="0"/>
              </a:rPr>
              <a:t>KOORDINASI DAN SINKRONISASI </a:t>
            </a:r>
            <a:br>
              <a:rPr lang="en-US" sz="4400" b="1" dirty="0">
                <a:latin typeface="Serpentine" pitchFamily="50" charset="0"/>
              </a:rPr>
            </a:br>
            <a:r>
              <a:rPr lang="en-US" sz="4400" b="1" dirty="0">
                <a:latin typeface="Serpentine" pitchFamily="50" charset="0"/>
              </a:rPr>
              <a:t>PENEMPATAN TENAGA KERJA</a:t>
            </a:r>
            <a:endParaRPr lang="id-ID" sz="4400" b="1" dirty="0">
              <a:latin typeface="Serpentine" pitchFamily="50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11837-E8D9-194F-6FF6-773F67D926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44254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C5193-02B8-8BEB-36F9-1A5CD5908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Manfaat Penguatan BKK</a:t>
            </a:r>
            <a:r>
              <a:rPr lang="en-US" dirty="0"/>
              <a:t> 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298D8-5040-D481-CBA4-ABE8AFDE2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Meningkatkan Tingkat Penyerapan Lulusan: Lebih banyak lulusan SMK yang dapat terserap di dunia kerja.</a:t>
            </a:r>
            <a:endParaRPr lang="en-US" dirty="0"/>
          </a:p>
          <a:p>
            <a:r>
              <a:rPr lang="id-ID" dirty="0"/>
              <a:t>Meningkatkan Kualitas Tenaga Kerja: Perusahaan mendapatkan tenaga kerja yang memiliki kompetensi yang sesuai dengan kebutuhan.</a:t>
            </a:r>
            <a:endParaRPr lang="en-US" dirty="0"/>
          </a:p>
          <a:p>
            <a:r>
              <a:rPr lang="id-ID" dirty="0"/>
              <a:t>Meningkatkan Reputasi Sekolah: Sekolah akan lebih dikenal sebagai lembaga pendidikan yang menghasilkan lulusan yang siap kerja.</a:t>
            </a:r>
            <a:endParaRPr lang="en-US" dirty="0"/>
          </a:p>
          <a:p>
            <a:r>
              <a:rPr lang="id-ID" dirty="0"/>
              <a:t>Mendukung Pembangunan Ekonomi: Kontribusi lulusan SMK dalam pembangunan ekonomi akan semakin besar.</a:t>
            </a:r>
          </a:p>
        </p:txBody>
      </p:sp>
    </p:spTree>
    <p:extLst>
      <p:ext uri="{BB962C8B-B14F-4D97-AF65-F5344CB8AC3E}">
        <p14:creationId xmlns:p14="http://schemas.microsoft.com/office/powerpoint/2010/main" val="58190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B4915-8FAA-52B2-B042-BC322FD7F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err="1"/>
              <a:t>Cara-Cara</a:t>
            </a:r>
            <a:r>
              <a:rPr lang="id-ID" dirty="0"/>
              <a:t> Penguatan BKK</a:t>
            </a:r>
            <a:r>
              <a:rPr lang="en-US" dirty="0"/>
              <a:t> 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3ADCF-F7B4-44F1-6545-B1EB74653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d-ID" dirty="0" err="1"/>
              <a:t>Kerjasama</a:t>
            </a:r>
            <a:r>
              <a:rPr lang="id-ID" dirty="0"/>
              <a:t> dengan Dunia Usaha dan Industri: Membangun jaringan yang kuat dengan perusahaan-perusahaan di berbagai sektor industri.</a:t>
            </a:r>
            <a:endParaRPr lang="en-US" dirty="0"/>
          </a:p>
          <a:p>
            <a:r>
              <a:rPr lang="id-ID" dirty="0"/>
              <a:t>Melakukan Survei Kebutuhan Tenaga Kerja: Secara berkala melakukan survei untuk mengetahui jenis pekerjaan yang paling dibutuhkan di pasar kerja.</a:t>
            </a:r>
            <a:endParaRPr lang="en-US" dirty="0"/>
          </a:p>
          <a:p>
            <a:r>
              <a:rPr lang="id-ID" dirty="0"/>
              <a:t>Mengadakan </a:t>
            </a:r>
            <a:r>
              <a:rPr lang="id-ID" dirty="0" err="1"/>
              <a:t>Job</a:t>
            </a:r>
            <a:r>
              <a:rPr lang="id-ID" dirty="0"/>
              <a:t> </a:t>
            </a:r>
            <a:r>
              <a:rPr lang="id-ID" dirty="0" err="1"/>
              <a:t>Fair</a:t>
            </a:r>
            <a:r>
              <a:rPr lang="id-ID" dirty="0"/>
              <a:t>: Mengorganisir acara </a:t>
            </a:r>
            <a:r>
              <a:rPr lang="id-ID" dirty="0" err="1"/>
              <a:t>job</a:t>
            </a:r>
            <a:r>
              <a:rPr lang="id-ID" dirty="0"/>
              <a:t> </a:t>
            </a:r>
            <a:r>
              <a:rPr lang="id-ID" dirty="0" err="1"/>
              <a:t>fair</a:t>
            </a:r>
            <a:r>
              <a:rPr lang="id-ID" dirty="0"/>
              <a:t> untuk mempertemukan lulusan dengan perusahaan yang sedang membuka lowongan pekerjaan.</a:t>
            </a:r>
            <a:endParaRPr lang="en-US" dirty="0"/>
          </a:p>
          <a:p>
            <a:r>
              <a:rPr lang="id-ID" dirty="0"/>
              <a:t>Memberikan Pelatihan </a:t>
            </a:r>
            <a:r>
              <a:rPr lang="id-ID" dirty="0" err="1"/>
              <a:t>Soft</a:t>
            </a:r>
            <a:r>
              <a:rPr lang="id-ID" dirty="0"/>
              <a:t> </a:t>
            </a:r>
            <a:r>
              <a:rPr lang="id-ID" dirty="0" err="1"/>
              <a:t>Skills</a:t>
            </a:r>
            <a:r>
              <a:rPr lang="id-ID" dirty="0"/>
              <a:t>: Melaksanakan pelatihan-pelatihan yang dapat meningkatkan kemampuan berkomunikasi, bekerja dalam tim, dan menyelesaikan masalah.</a:t>
            </a:r>
            <a:endParaRPr lang="en-US" dirty="0"/>
          </a:p>
          <a:p>
            <a:r>
              <a:rPr lang="id-ID" dirty="0"/>
              <a:t>Membuat </a:t>
            </a:r>
            <a:r>
              <a:rPr lang="id-ID" dirty="0" err="1"/>
              <a:t>Database</a:t>
            </a:r>
            <a:r>
              <a:rPr lang="id-ID" dirty="0"/>
              <a:t> Lulusan: Membuat </a:t>
            </a:r>
            <a:r>
              <a:rPr lang="id-ID" dirty="0" err="1"/>
              <a:t>database</a:t>
            </a:r>
            <a:r>
              <a:rPr lang="id-ID" dirty="0"/>
              <a:t> yang berisi data profil lulusan, sehingga memudahkan perusahaan untuk mencari calon karyawan yang sesuai.</a:t>
            </a:r>
            <a:endParaRPr lang="en-US" dirty="0"/>
          </a:p>
          <a:p>
            <a:r>
              <a:rPr lang="id-ID" dirty="0"/>
              <a:t>Memanfaatkan Teknologi: Menggunakan teknologi informasi untuk mempermudah proses pencari kerja dan perekrutan, misalnya melalui platform </a:t>
            </a:r>
            <a:r>
              <a:rPr lang="id-ID" dirty="0" err="1"/>
              <a:t>online</a:t>
            </a:r>
            <a:r>
              <a:rPr lang="id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1276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1A93E-F6FF-7C6C-D4D0-91F093656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Tantangan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85752-6EF6-4B69-1C33-F34400129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sz="1600" dirty="0"/>
              <a:t>Kurangnya Koordinasi antara Sekolah, Dunia Usaha, dan Pemerintah:</a:t>
            </a:r>
            <a:endParaRPr lang="en-US" sz="1600" dirty="0"/>
          </a:p>
          <a:p>
            <a:pPr marL="0" indent="0">
              <a:buNone/>
            </a:pPr>
            <a:r>
              <a:rPr lang="id-ID" sz="1600" dirty="0"/>
              <a:t>Solusi: Membentuk forum komunikasi yang melibatkan semua pihak terkait secara berkala untuk membahas kebutuhan industri, kompetensi lulusan, dan peluang kerja.</a:t>
            </a:r>
            <a:endParaRPr lang="en-US" sz="1600" dirty="0"/>
          </a:p>
          <a:p>
            <a:r>
              <a:rPr lang="id-ID" sz="1600" dirty="0"/>
              <a:t>Kurangnya Informasi tentang Dunia Kerja:</a:t>
            </a:r>
            <a:endParaRPr lang="en-US" sz="1600" dirty="0"/>
          </a:p>
          <a:p>
            <a:pPr marL="0" indent="0">
              <a:buNone/>
            </a:pPr>
            <a:r>
              <a:rPr lang="id-ID" sz="1600" dirty="0"/>
              <a:t>Solusi: Mengadakan seminar, </a:t>
            </a:r>
            <a:r>
              <a:rPr lang="id-ID" sz="1600" dirty="0" err="1"/>
              <a:t>workshop</a:t>
            </a:r>
            <a:r>
              <a:rPr lang="id-ID" sz="1600" dirty="0"/>
              <a:t>, dan kunjungan industri secara rutin untuk memberikan informasi terkini tentang perkembangan dunia kerja dan tren industri.</a:t>
            </a:r>
            <a:endParaRPr lang="en-US" sz="1600" dirty="0"/>
          </a:p>
          <a:p>
            <a:r>
              <a:rPr lang="id-ID" sz="1600" dirty="0"/>
              <a:t>Keterbatasan Sumber Daya:</a:t>
            </a:r>
            <a:r>
              <a:rPr lang="en-US" sz="1600" dirty="0"/>
              <a:t> </a:t>
            </a:r>
          </a:p>
          <a:p>
            <a:pPr marL="0" indent="0">
              <a:buNone/>
            </a:pPr>
            <a:r>
              <a:rPr lang="id-ID" sz="1600" dirty="0"/>
              <a:t>Solusi: </a:t>
            </a:r>
            <a:r>
              <a:rPr lang="en-US" sz="1600" dirty="0" err="1"/>
              <a:t>Mencari</a:t>
            </a:r>
            <a:r>
              <a:rPr lang="en-US" sz="1600" dirty="0"/>
              <a:t> </a:t>
            </a:r>
            <a:r>
              <a:rPr lang="en-US" sz="1600" dirty="0" err="1"/>
              <a:t>Pengurus</a:t>
            </a:r>
            <a:r>
              <a:rPr lang="en-US" sz="1600" dirty="0"/>
              <a:t>/</a:t>
            </a:r>
            <a:r>
              <a:rPr lang="en-US" sz="1600" dirty="0" err="1"/>
              <a:t>pengelola</a:t>
            </a:r>
            <a:r>
              <a:rPr lang="en-US" sz="1600" dirty="0"/>
              <a:t> BKK yang </a:t>
            </a:r>
            <a:r>
              <a:rPr lang="en-US" sz="1600" dirty="0" err="1"/>
              <a:t>Kompeten</a:t>
            </a:r>
            <a:endParaRPr lang="en-US" sz="1600" dirty="0"/>
          </a:p>
          <a:p>
            <a:r>
              <a:rPr lang="id-ID" sz="1600" dirty="0"/>
              <a:t>Perubahan Kebutuhan Dunia Usaha yang Cepat:</a:t>
            </a:r>
            <a:endParaRPr lang="en-US" sz="1600" dirty="0"/>
          </a:p>
          <a:p>
            <a:pPr marL="0" indent="0">
              <a:buNone/>
            </a:pPr>
            <a:r>
              <a:rPr lang="id-ID" sz="1600" dirty="0"/>
              <a:t>Solusi: Melakukan survei kebutuhan tenaga kerja secara berkala dan menyesuaikan kurikulum serta program pelatihan di SMK.</a:t>
            </a:r>
            <a:endParaRPr lang="en-US" sz="1600" dirty="0"/>
          </a:p>
          <a:p>
            <a:r>
              <a:rPr lang="id-ID" sz="1600" dirty="0"/>
              <a:t>Kurangnya Kesadaran Siswa tentang Pentingnya BKK:</a:t>
            </a:r>
            <a:endParaRPr lang="en-US" sz="1600" dirty="0"/>
          </a:p>
          <a:p>
            <a:pPr marL="0" indent="0">
              <a:buNone/>
            </a:pPr>
            <a:r>
              <a:rPr lang="id-ID" sz="1600" dirty="0"/>
              <a:t>Solusi: Melakukan sosialisasi secara intensif kepada siswa tentang manfaat BKK, baik melalui kegiatan ekstrakurikuler, </a:t>
            </a:r>
            <a:r>
              <a:rPr lang="id-ID" sz="1600" dirty="0" err="1"/>
              <a:t>pembimbingan</a:t>
            </a:r>
            <a:r>
              <a:rPr lang="id-ID" sz="1600" dirty="0"/>
              <a:t> konseling, maupun melalui media sekolah.</a:t>
            </a:r>
            <a:endParaRPr lang="en-US" sz="1600" dirty="0"/>
          </a:p>
          <a:p>
            <a:r>
              <a:rPr lang="id-ID" sz="1600" dirty="0"/>
              <a:t>Kurangnya Keterampilan </a:t>
            </a:r>
            <a:r>
              <a:rPr lang="id-ID" sz="1600" dirty="0" err="1"/>
              <a:t>Soft</a:t>
            </a:r>
            <a:r>
              <a:rPr lang="id-ID" sz="1600" dirty="0"/>
              <a:t> </a:t>
            </a:r>
            <a:r>
              <a:rPr lang="id-ID" sz="1600" dirty="0" err="1"/>
              <a:t>Skills</a:t>
            </a:r>
            <a:r>
              <a:rPr lang="id-ID" sz="1600" dirty="0"/>
              <a:t> Lulusan:</a:t>
            </a:r>
            <a:endParaRPr lang="en-US" sz="1600" dirty="0"/>
          </a:p>
          <a:p>
            <a:pPr marL="0" indent="0">
              <a:buNone/>
            </a:pPr>
            <a:r>
              <a:rPr lang="id-ID" sz="1600" dirty="0"/>
              <a:t>Solusi: Mengintensifkan pelatihan </a:t>
            </a:r>
            <a:r>
              <a:rPr lang="id-ID" sz="1600" dirty="0" err="1"/>
              <a:t>soft</a:t>
            </a:r>
            <a:r>
              <a:rPr lang="id-ID" sz="1600" dirty="0"/>
              <a:t> </a:t>
            </a:r>
            <a:r>
              <a:rPr lang="id-ID" sz="1600" dirty="0" err="1"/>
              <a:t>skills</a:t>
            </a:r>
            <a:r>
              <a:rPr lang="id-ID" sz="1600" dirty="0"/>
              <a:t> seperti komunikasi, kerja sama tim, dan problem-</a:t>
            </a:r>
            <a:r>
              <a:rPr lang="id-ID" sz="1600" dirty="0" err="1"/>
              <a:t>solving</a:t>
            </a:r>
            <a:r>
              <a:rPr lang="id-ID" sz="1600" dirty="0"/>
              <a:t>. Memanfaatkan mentor dari dunia usaha untuk membimbing siswa.</a:t>
            </a:r>
          </a:p>
        </p:txBody>
      </p:sp>
    </p:spTree>
    <p:extLst>
      <p:ext uri="{BB962C8B-B14F-4D97-AF65-F5344CB8AC3E}">
        <p14:creationId xmlns:p14="http://schemas.microsoft.com/office/powerpoint/2010/main" val="3520254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0BA64-88EE-6DD7-BBD4-6F8EF3169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Solusi Komprehensif</a:t>
            </a:r>
            <a:r>
              <a:rPr lang="en-US" dirty="0"/>
              <a:t> 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A0155-8C9E-6A62-9A74-51423B9CE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d-ID" dirty="0"/>
              <a:t>Penguatan Kelembagaan BKK: Memastikan BKK memiliki struktur organisasi yang jelas, sumber daya yang memadai, dan dukungan penuh dari sekolah.</a:t>
            </a:r>
            <a:endParaRPr lang="en-US" dirty="0"/>
          </a:p>
          <a:p>
            <a:r>
              <a:rPr lang="id-ID" dirty="0"/>
              <a:t>Peningkatan Kapasitas SDM: Melakukan pelatihan bagi petugas BKK untuk meningkatkan kompetensi mereka dalam melakukan penempatan kerja, memberikan konseling </a:t>
            </a:r>
            <a:r>
              <a:rPr lang="id-ID" dirty="0" err="1"/>
              <a:t>karir</a:t>
            </a:r>
            <a:r>
              <a:rPr lang="id-ID" dirty="0"/>
              <a:t>, dan menjalin </a:t>
            </a:r>
            <a:r>
              <a:rPr lang="id-ID" dirty="0" err="1"/>
              <a:t>kerjasama</a:t>
            </a:r>
            <a:r>
              <a:rPr lang="id-ID" dirty="0"/>
              <a:t> dengan dunia usaha.</a:t>
            </a:r>
            <a:endParaRPr lang="en-US" dirty="0"/>
          </a:p>
          <a:p>
            <a:r>
              <a:rPr lang="id-ID" dirty="0"/>
              <a:t>Pemanfaatan Teknologi: Menggunakan teknologi informasi untuk mempermudah akses informasi tentang lowongan pekerjaan, mempercepat proses penempatan kerja, dan meningkatkan efisiensi kerja BKK.</a:t>
            </a:r>
            <a:endParaRPr lang="en-US" dirty="0"/>
          </a:p>
          <a:p>
            <a:r>
              <a:rPr lang="id-ID" dirty="0"/>
              <a:t>Kolaborasi dengan Berbagai Pihak: Membangun kemitraan yang kuat dengan dunia usaha, pemerintah, lembaga pelatihan, dan perguruan tinggi.</a:t>
            </a:r>
            <a:endParaRPr lang="en-US" dirty="0"/>
          </a:p>
          <a:p>
            <a:r>
              <a:rPr lang="id-ID" dirty="0"/>
              <a:t>Evaluasi dan Pengembangan Berkelanjutan: Melakukan evaluasi secara berkala terhadap kinerja BKK dan melakukan perbaikan secara terus-menerus.</a:t>
            </a:r>
          </a:p>
        </p:txBody>
      </p:sp>
    </p:spTree>
    <p:extLst>
      <p:ext uri="{BB962C8B-B14F-4D97-AF65-F5344CB8AC3E}">
        <p14:creationId xmlns:p14="http://schemas.microsoft.com/office/powerpoint/2010/main" val="3666395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6A101-9EAE-4F1D-3107-476E69C38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Peran Pemerintah dalam Penguatan Bursa Kerja Khusus (BKK)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036A9-7E03-6DA7-62A1-45F3EEFD8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b="1" dirty="0"/>
              <a:t>Penyusunan Kebijakan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b="1" dirty="0"/>
              <a:t>Pembentukan Regulasi:</a:t>
            </a:r>
            <a:r>
              <a:rPr lang="id-ID" dirty="0"/>
              <a:t> Pemerintah membuat peraturan dan kebijakan yang mendukung pengembangan BKK, seperti standar operasional prosedur (SOP), kualifikasi petugas BKK, dan mekanisme </a:t>
            </a:r>
            <a:r>
              <a:rPr lang="id-ID" dirty="0" err="1"/>
              <a:t>kerjasama</a:t>
            </a:r>
            <a:r>
              <a:rPr lang="id-ID" dirty="0"/>
              <a:t> dengan dunia usaha.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b="1" dirty="0"/>
              <a:t>Integrasi Kurikulum:</a:t>
            </a:r>
            <a:r>
              <a:rPr lang="id-ID" dirty="0"/>
              <a:t> Pemerintah mengintegrasikan materi tentang dunia kerja dan persiapan karier ke dalam kurikulum SMK agar siswa lebih siap menghadapi dunia kerja.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b="1" dirty="0"/>
              <a:t>Pembentukan Jaringan:</a:t>
            </a:r>
            <a:r>
              <a:rPr lang="id-ID" dirty="0"/>
              <a:t> Pemerintah memfasilitasi pembentukan jaringan kerja antara sekolah, dunia usaha, dan pemerintah daerah untuk meningkatkan sinergi dalam pengembangan BKK.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821027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6A101-9EAE-4F1D-3107-476E69C38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Peran Pemerintah dalam Penguatan Bursa Kerja Khusus (BKK)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036A9-7E03-6DA7-62A1-45F3EEFD8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b="1" dirty="0"/>
              <a:t>Dukungan Anggaran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b="1" dirty="0"/>
              <a:t>Alokasi Anggaran:</a:t>
            </a:r>
            <a:r>
              <a:rPr lang="id-ID" dirty="0"/>
              <a:t> Pemerintah mengalokasikan anggaran untuk mendukung kegiatan BKK, seperti pelatihan petugas BKK, pengembangan </a:t>
            </a:r>
            <a:r>
              <a:rPr lang="id-ID" dirty="0" err="1"/>
              <a:t>database</a:t>
            </a:r>
            <a:r>
              <a:rPr lang="id-ID" dirty="0"/>
              <a:t> lulusan, dan penyelenggaraan </a:t>
            </a:r>
            <a:r>
              <a:rPr lang="id-ID" dirty="0" err="1"/>
              <a:t>job</a:t>
            </a:r>
            <a:r>
              <a:rPr lang="id-ID" dirty="0"/>
              <a:t> </a:t>
            </a:r>
            <a:r>
              <a:rPr lang="id-ID" dirty="0" err="1"/>
              <a:t>fair</a:t>
            </a:r>
            <a:r>
              <a:rPr lang="id-ID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b="1" dirty="0"/>
              <a:t>Bantuan Keuangan:</a:t>
            </a:r>
            <a:r>
              <a:rPr lang="id-ID" dirty="0"/>
              <a:t> Pemerintah memberikan bantuan keuangan kepada sekolah-sekolah yang memiliki keterbatasan anggaran untuk mengembangkan BKK.</a:t>
            </a:r>
          </a:p>
        </p:txBody>
      </p:sp>
    </p:spTree>
    <p:extLst>
      <p:ext uri="{BB962C8B-B14F-4D97-AF65-F5344CB8AC3E}">
        <p14:creationId xmlns:p14="http://schemas.microsoft.com/office/powerpoint/2010/main" val="1274258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6A101-9EAE-4F1D-3107-476E69C38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Peran Pemerintah dalam Penguatan Bursa Kerja Khusus (BKK)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036A9-7E03-6DA7-62A1-45F3EEFD8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b="1" dirty="0"/>
              <a:t>Fasilitasi </a:t>
            </a:r>
            <a:r>
              <a:rPr lang="id-ID" b="1" dirty="0" err="1"/>
              <a:t>Kerjasama</a:t>
            </a:r>
            <a:endParaRPr lang="id-ID" b="1" dirty="0"/>
          </a:p>
          <a:p>
            <a:pPr>
              <a:buFont typeface="Arial" panose="020B0604020202020204" pitchFamily="34" charset="0"/>
              <a:buChar char="•"/>
            </a:pPr>
            <a:r>
              <a:rPr lang="id-ID" b="1" dirty="0"/>
              <a:t>Penyelenggaraan Forum:</a:t>
            </a:r>
            <a:r>
              <a:rPr lang="id-ID" dirty="0"/>
              <a:t> Pemerintah menyelenggarakan forum-forum diskusi dan </a:t>
            </a:r>
            <a:r>
              <a:rPr lang="id-ID" dirty="0" err="1"/>
              <a:t>workshop</a:t>
            </a:r>
            <a:r>
              <a:rPr lang="id-ID" dirty="0"/>
              <a:t> untuk mempertemukan perwakilan dari sekolah, dunia usaha, dan pemerintah daerah guna membahas isu-isu terkait pengembangan BKK.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b="1" dirty="0"/>
              <a:t>Penyediaan Platform:</a:t>
            </a:r>
            <a:r>
              <a:rPr lang="id-ID" dirty="0"/>
              <a:t> Pemerintah menyediakan platform </a:t>
            </a:r>
            <a:r>
              <a:rPr lang="id-ID" dirty="0" err="1"/>
              <a:t>online</a:t>
            </a:r>
            <a:r>
              <a:rPr lang="id-ID" dirty="0"/>
              <a:t> atau </a:t>
            </a:r>
            <a:r>
              <a:rPr lang="id-ID" dirty="0" err="1"/>
              <a:t>offline</a:t>
            </a:r>
            <a:r>
              <a:rPr lang="id-ID" dirty="0"/>
              <a:t> untuk memfasilitasi komunikasi dan </a:t>
            </a:r>
            <a:r>
              <a:rPr lang="id-ID" dirty="0" err="1"/>
              <a:t>kerjasama</a:t>
            </a:r>
            <a:r>
              <a:rPr lang="id-ID" dirty="0"/>
              <a:t> antara berbagai pihak yang terlibat dalam BKK.</a:t>
            </a:r>
          </a:p>
        </p:txBody>
      </p:sp>
    </p:spTree>
    <p:extLst>
      <p:ext uri="{BB962C8B-B14F-4D97-AF65-F5344CB8AC3E}">
        <p14:creationId xmlns:p14="http://schemas.microsoft.com/office/powerpoint/2010/main" val="17524602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6A101-9EAE-4F1D-3107-476E69C38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Peran Pemerintah dalam Penguatan Bursa Kerja Khusus (BKK)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036A9-7E03-6DA7-62A1-45F3EEFD8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b="1" dirty="0"/>
              <a:t>Peningkatan Kapasitas SDM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b="1" dirty="0"/>
              <a:t>Pelatihan Petugas BKK:</a:t>
            </a:r>
            <a:r>
              <a:rPr lang="id-ID" dirty="0"/>
              <a:t> Pemerintah menyelenggarakan pelatihan bagi petugas BKK untuk meningkatkan kompetensi mereka dalam melakukan penempatan kerja, memberikan konseling </a:t>
            </a:r>
            <a:r>
              <a:rPr lang="id-ID" dirty="0" err="1"/>
              <a:t>karir</a:t>
            </a:r>
            <a:r>
              <a:rPr lang="id-ID" dirty="0"/>
              <a:t>, dan menjalin </a:t>
            </a:r>
            <a:r>
              <a:rPr lang="id-ID" dirty="0" err="1"/>
              <a:t>kerjasama</a:t>
            </a:r>
            <a:r>
              <a:rPr lang="id-ID" dirty="0"/>
              <a:t> dengan dunia usaha.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b="1" dirty="0"/>
              <a:t>Bantuan Teknis:</a:t>
            </a:r>
            <a:r>
              <a:rPr lang="id-ID" dirty="0"/>
              <a:t> Pemerintah memberikan bantuan teknis kepada sekolah dalam mengembangkan program BKK yang efektif.</a:t>
            </a:r>
          </a:p>
        </p:txBody>
      </p:sp>
    </p:spTree>
    <p:extLst>
      <p:ext uri="{BB962C8B-B14F-4D97-AF65-F5344CB8AC3E}">
        <p14:creationId xmlns:p14="http://schemas.microsoft.com/office/powerpoint/2010/main" val="2261445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6A101-9EAE-4F1D-3107-476E69C38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Peran Pemerintah dalam Penguatan Bursa Kerja Khusus (BKK)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036A9-7E03-6DA7-62A1-45F3EEFD8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b="1" dirty="0"/>
              <a:t>Penyediaan Data dan Informasi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b="1" dirty="0"/>
              <a:t>Pengumpulan Data:</a:t>
            </a:r>
            <a:r>
              <a:rPr lang="id-ID" dirty="0"/>
              <a:t> Pemerintah mengumpulkan data tentang kebutuhan pasar kerja, tren industri, dan profil lulusan SMK untuk dijadikan sebagai bahan pertimbangan dalam pengembangan BKK.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b="1" dirty="0" err="1"/>
              <a:t>Disseminasi</a:t>
            </a:r>
            <a:r>
              <a:rPr lang="id-ID" b="1" dirty="0"/>
              <a:t> Informasi:</a:t>
            </a:r>
            <a:r>
              <a:rPr lang="id-ID" dirty="0"/>
              <a:t> Pemerintah menyebarluaskan informasi tentang pasar kerja dan peluang kerja kepada siswa SMK melalui berbagai media.</a:t>
            </a:r>
          </a:p>
        </p:txBody>
      </p:sp>
    </p:spTree>
    <p:extLst>
      <p:ext uri="{BB962C8B-B14F-4D97-AF65-F5344CB8AC3E}">
        <p14:creationId xmlns:p14="http://schemas.microsoft.com/office/powerpoint/2010/main" val="27583211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4C1CC-B70F-8C06-A7E9-D7D4E9EEE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Contoh Program BKK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22ACF-44D9-8258-E423-CCB0B1473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/>
              <a:t>Program Magang Bersertifikat:</a:t>
            </a:r>
            <a:endParaRPr lang="en-US" dirty="0"/>
          </a:p>
          <a:p>
            <a:pPr marL="0" indent="0">
              <a:buNone/>
            </a:pPr>
            <a:r>
              <a:rPr lang="id-ID" dirty="0"/>
              <a:t>Program ini menggabungkan kegiatan belajar di sekolah dengan pengalaman kerja langsung di perusahaan mitra. Lulusan akan mendapatkan sertifikat kompetensi setelah menyelesaikan program magang.</a:t>
            </a:r>
            <a:endParaRPr lang="en-US" dirty="0"/>
          </a:p>
          <a:p>
            <a:pPr marL="0" indent="0">
              <a:buNone/>
            </a:pPr>
            <a:r>
              <a:rPr lang="id-ID" dirty="0"/>
              <a:t>Keunggulan: Memungkinkan siswa mengaplikasikan ilmu yang diperoleh di sekolah, membangun jaringan profesional, dan meningkatkan peluang diterima kerja.</a:t>
            </a:r>
            <a:endParaRPr lang="en-US" dirty="0"/>
          </a:p>
          <a:p>
            <a:pPr marL="0" indent="0">
              <a:buNone/>
            </a:pPr>
            <a:r>
              <a:rPr lang="id-ID" dirty="0"/>
              <a:t>Contoh: Program magang bersertifikat di bidang otomotif yang bekerja sama dengan bengkel resmi.</a:t>
            </a:r>
          </a:p>
        </p:txBody>
      </p:sp>
    </p:spTree>
    <p:extLst>
      <p:ext uri="{BB962C8B-B14F-4D97-AF65-F5344CB8AC3E}">
        <p14:creationId xmlns:p14="http://schemas.microsoft.com/office/powerpoint/2010/main" val="3244224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F8305-F0DD-1DAC-8B68-C89594CC3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PROGRAM </a:t>
            </a:r>
            <a:r>
              <a:rPr lang="id-ID" b="1" dirty="0"/>
              <a:t>DINAS TENAGA KERJA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5B4B3-5CEE-A111-041C-84E5A5661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A</a:t>
            </a:r>
            <a:r>
              <a:rPr lang="id-ID" sz="4000" b="1" dirty="0"/>
              <a:t>. Program</a:t>
            </a:r>
            <a:r>
              <a:rPr lang="en-US" sz="4000" b="1" dirty="0"/>
              <a:t> </a:t>
            </a:r>
            <a:r>
              <a:rPr lang="en-US" sz="4000" b="1" dirty="0" err="1"/>
              <a:t>Bidang</a:t>
            </a:r>
            <a:r>
              <a:rPr lang="en-US" sz="4000" b="1" dirty="0"/>
              <a:t> Tenaga </a:t>
            </a:r>
            <a:r>
              <a:rPr lang="en-US" sz="4000" b="1" dirty="0" err="1"/>
              <a:t>Kerja</a:t>
            </a:r>
            <a:endParaRPr lang="id-ID" sz="4000" dirty="0"/>
          </a:p>
          <a:p>
            <a:r>
              <a:rPr lang="en-US" sz="4000" dirty="0" err="1"/>
              <a:t>Perencanaan</a:t>
            </a:r>
            <a:r>
              <a:rPr lang="en-US" sz="4000" dirty="0"/>
              <a:t> Tenaga </a:t>
            </a:r>
            <a:r>
              <a:rPr lang="en-US" sz="4000" dirty="0" err="1"/>
              <a:t>Kerja</a:t>
            </a:r>
            <a:endParaRPr lang="en-US" sz="4000" dirty="0"/>
          </a:p>
          <a:p>
            <a:r>
              <a:rPr lang="en-US" sz="4000" dirty="0"/>
              <a:t>P</a:t>
            </a:r>
            <a:r>
              <a:rPr lang="id-ID" sz="4000" dirty="0" err="1"/>
              <a:t>elatihan</a:t>
            </a:r>
            <a:r>
              <a:rPr lang="id-ID" sz="4000" dirty="0"/>
              <a:t> dan </a:t>
            </a:r>
            <a:r>
              <a:rPr lang="en-US" sz="4000" dirty="0"/>
              <a:t>P</a:t>
            </a:r>
            <a:r>
              <a:rPr lang="id-ID" sz="4000" dirty="0" err="1"/>
              <a:t>engembangan</a:t>
            </a:r>
            <a:r>
              <a:rPr lang="id-ID" sz="4000" dirty="0"/>
              <a:t> </a:t>
            </a:r>
            <a:r>
              <a:rPr lang="en-US" sz="4000" dirty="0"/>
              <a:t>K</a:t>
            </a:r>
            <a:r>
              <a:rPr lang="id-ID" sz="4000" dirty="0" err="1"/>
              <a:t>eterampilan</a:t>
            </a:r>
            <a:endParaRPr lang="id-ID" sz="4000" dirty="0"/>
          </a:p>
          <a:p>
            <a:r>
              <a:rPr lang="en-US" sz="4000" dirty="0"/>
              <a:t>P</a:t>
            </a:r>
            <a:r>
              <a:rPr lang="id-ID" sz="4000" dirty="0" err="1"/>
              <a:t>enempatan</a:t>
            </a:r>
            <a:r>
              <a:rPr lang="id-ID" sz="4000" dirty="0"/>
              <a:t> </a:t>
            </a:r>
            <a:r>
              <a:rPr lang="en-US" sz="4000" dirty="0"/>
              <a:t>Tenaga K</a:t>
            </a:r>
            <a:r>
              <a:rPr lang="id-ID" sz="4000" dirty="0" err="1"/>
              <a:t>erja</a:t>
            </a:r>
            <a:endParaRPr lang="en-US" sz="4000" dirty="0"/>
          </a:p>
          <a:p>
            <a:r>
              <a:rPr lang="en-US" sz="4000" dirty="0" err="1"/>
              <a:t>Hubungan</a:t>
            </a:r>
            <a:r>
              <a:rPr lang="en-US" sz="4000" dirty="0"/>
              <a:t> Industrial</a:t>
            </a:r>
            <a:r>
              <a:rPr lang="id-ID" sz="4000" dirty="0"/>
              <a:t> </a:t>
            </a:r>
          </a:p>
          <a:p>
            <a:endParaRPr lang="id-ID" sz="4000" dirty="0"/>
          </a:p>
        </p:txBody>
      </p:sp>
    </p:spTree>
    <p:extLst>
      <p:ext uri="{BB962C8B-B14F-4D97-AF65-F5344CB8AC3E}">
        <p14:creationId xmlns:p14="http://schemas.microsoft.com/office/powerpoint/2010/main" val="11961346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4C1CC-B70F-8C06-A7E9-D7D4E9EEE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Contoh Program BKK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22ACF-44D9-8258-E423-CCB0B1473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err="1"/>
              <a:t>Job</a:t>
            </a:r>
            <a:r>
              <a:rPr lang="id-ID" dirty="0"/>
              <a:t> </a:t>
            </a:r>
            <a:r>
              <a:rPr lang="id-ID" dirty="0" err="1"/>
              <a:t>Placement</a:t>
            </a:r>
            <a:r>
              <a:rPr lang="id-ID" dirty="0"/>
              <a:t> </a:t>
            </a:r>
            <a:r>
              <a:rPr lang="id-ID" dirty="0" err="1"/>
              <a:t>Assistance</a:t>
            </a:r>
            <a:r>
              <a:rPr lang="id-ID" dirty="0"/>
              <a:t>:</a:t>
            </a:r>
            <a:endParaRPr lang="en-US" dirty="0"/>
          </a:p>
          <a:p>
            <a:r>
              <a:rPr lang="id-ID" dirty="0"/>
              <a:t>BKK menyediakan layanan bantuan penempatan kerja secara intensif, mulai dari penyusunan CV dan surat lamaran, persiapan wawancara, hingga mengikuti psikotes.</a:t>
            </a:r>
            <a:endParaRPr lang="en-US" dirty="0"/>
          </a:p>
          <a:p>
            <a:r>
              <a:rPr lang="id-ID" dirty="0"/>
              <a:t>Keunggulan: Meningkatkan kepercayaan diri lulusan dalam mencari pekerjaan dan meningkatkan peluang diterima kerja.</a:t>
            </a:r>
            <a:endParaRPr lang="en-US" dirty="0"/>
          </a:p>
          <a:p>
            <a:r>
              <a:rPr lang="id-ID" dirty="0"/>
              <a:t>Contoh: BKK yang menyediakan layanan konsultasi </a:t>
            </a:r>
            <a:r>
              <a:rPr lang="id-ID" dirty="0" err="1"/>
              <a:t>karir</a:t>
            </a:r>
            <a:r>
              <a:rPr lang="id-ID" dirty="0"/>
              <a:t> </a:t>
            </a:r>
            <a:r>
              <a:rPr lang="id-ID" dirty="0" err="1"/>
              <a:t>online</a:t>
            </a:r>
            <a:r>
              <a:rPr lang="id-ID" dirty="0"/>
              <a:t> dan </a:t>
            </a:r>
            <a:r>
              <a:rPr lang="id-ID" dirty="0" err="1"/>
              <a:t>offline</a:t>
            </a:r>
            <a:r>
              <a:rPr lang="id-ID" dirty="0"/>
              <a:t>, serta </a:t>
            </a:r>
            <a:r>
              <a:rPr lang="id-ID" dirty="0" err="1"/>
              <a:t>database</a:t>
            </a:r>
            <a:r>
              <a:rPr lang="id-ID" dirty="0"/>
              <a:t> lowongan kerja yang </a:t>
            </a:r>
            <a:r>
              <a:rPr lang="id-ID" dirty="0" err="1"/>
              <a:t>terupdate</a:t>
            </a:r>
            <a:r>
              <a:rPr lang="id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40635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4C1CC-B70F-8C06-A7E9-D7D4E9EEE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Contoh Program BKK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22ACF-44D9-8258-E423-CCB0B1473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b="1" dirty="0"/>
              <a:t>Link </a:t>
            </a:r>
            <a:r>
              <a:rPr lang="id-ID" b="1" dirty="0" err="1"/>
              <a:t>and</a:t>
            </a:r>
            <a:r>
              <a:rPr lang="id-ID" b="1" dirty="0"/>
              <a:t> </a:t>
            </a:r>
            <a:r>
              <a:rPr lang="id-ID" b="1" dirty="0" err="1"/>
              <a:t>Match</a:t>
            </a:r>
            <a:r>
              <a:rPr lang="id-ID" b="1" dirty="0"/>
              <a:t>:</a:t>
            </a:r>
            <a:endParaRPr lang="id-ID" dirty="0"/>
          </a:p>
          <a:p>
            <a:pPr marL="0" indent="0">
              <a:buNone/>
            </a:pPr>
            <a:r>
              <a:rPr lang="id-ID" dirty="0"/>
              <a:t>Program ini mencocokkan profil lulusan dengan kebutuhan tenaga kerja di perusahaan. BKK akan melakukan survei kebutuhan industri dan membuat </a:t>
            </a:r>
            <a:r>
              <a:rPr lang="id-ID" dirty="0" err="1"/>
              <a:t>database</a:t>
            </a:r>
            <a:r>
              <a:rPr lang="id-ID" dirty="0"/>
              <a:t> lulusan yang komprehensif.</a:t>
            </a:r>
          </a:p>
          <a:p>
            <a:pPr marL="0" indent="0">
              <a:buNone/>
            </a:pPr>
            <a:r>
              <a:rPr lang="id-ID" b="1" dirty="0"/>
              <a:t>Keunggulan:</a:t>
            </a:r>
            <a:r>
              <a:rPr lang="id-ID" dirty="0"/>
              <a:t> Meningkatkan efisiensi proses rekrutmen bagi perusahaan dan mempercepat penempatan lulusan.</a:t>
            </a:r>
          </a:p>
          <a:p>
            <a:pPr marL="0" indent="0">
              <a:buNone/>
            </a:pPr>
            <a:r>
              <a:rPr lang="id-ID" b="1" dirty="0"/>
              <a:t>Contoh:</a:t>
            </a:r>
            <a:r>
              <a:rPr lang="id-ID" dirty="0"/>
              <a:t> Platform </a:t>
            </a:r>
            <a:r>
              <a:rPr lang="id-ID" dirty="0" err="1"/>
              <a:t>online</a:t>
            </a:r>
            <a:r>
              <a:rPr lang="id-ID" dirty="0"/>
              <a:t> yang menghubungkan perusahaan dengan lulusan SMK berdasarkan keahlian dan minat.</a:t>
            </a:r>
          </a:p>
        </p:txBody>
      </p:sp>
    </p:spTree>
    <p:extLst>
      <p:ext uri="{BB962C8B-B14F-4D97-AF65-F5344CB8AC3E}">
        <p14:creationId xmlns:p14="http://schemas.microsoft.com/office/powerpoint/2010/main" val="38635206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4C1CC-B70F-8C06-A7E9-D7D4E9EEE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Contoh Program BKK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22ACF-44D9-8258-E423-CCB0B1473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b="1" dirty="0"/>
              <a:t>Wirausaha Muda:</a:t>
            </a:r>
            <a:endParaRPr lang="id-ID" dirty="0"/>
          </a:p>
          <a:p>
            <a:pPr>
              <a:buFont typeface="Arial" panose="020B0604020202020204" pitchFamily="34" charset="0"/>
              <a:buChar char="•"/>
            </a:pPr>
            <a:r>
              <a:rPr lang="id-ID" dirty="0"/>
              <a:t>BKK memberikan pelatihan dan pendampingan kepada lulusan yang ingin menjadi wirausaha. Program ini meliputi pelatihan bisnis, manajemen keuangan, dan pemasaran.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b="1" dirty="0"/>
              <a:t>Keunggulan:</a:t>
            </a:r>
            <a:r>
              <a:rPr lang="id-ID" dirty="0"/>
              <a:t> Membuka peluang usaha bagi lulusan dan mengurangi angka pengangguran.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b="1" dirty="0"/>
              <a:t>Contoh:</a:t>
            </a:r>
            <a:r>
              <a:rPr lang="id-ID" dirty="0"/>
              <a:t> Inkubator bisnis yang menyediakan fasilitas dan </a:t>
            </a:r>
            <a:r>
              <a:rPr lang="id-ID" dirty="0" err="1"/>
              <a:t>mentoring</a:t>
            </a:r>
            <a:r>
              <a:rPr lang="id-ID" dirty="0"/>
              <a:t> bagi lulusan yang ingin memulai usaha.</a:t>
            </a:r>
          </a:p>
        </p:txBody>
      </p:sp>
    </p:spTree>
    <p:extLst>
      <p:ext uri="{BB962C8B-B14F-4D97-AF65-F5344CB8AC3E}">
        <p14:creationId xmlns:p14="http://schemas.microsoft.com/office/powerpoint/2010/main" val="19372809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4C1CC-B70F-8C06-A7E9-D7D4E9EEE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Contoh Program BKK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22ACF-44D9-8258-E423-CCB0B1473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b="1" dirty="0"/>
              <a:t>Alumni </a:t>
            </a:r>
            <a:r>
              <a:rPr lang="id-ID" b="1" dirty="0" err="1"/>
              <a:t>Mentoring</a:t>
            </a:r>
            <a:r>
              <a:rPr lang="id-ID" b="1" dirty="0"/>
              <a:t>:</a:t>
            </a:r>
            <a:endParaRPr lang="id-ID" dirty="0"/>
          </a:p>
          <a:p>
            <a:r>
              <a:rPr lang="id-ID" dirty="0"/>
              <a:t>Menerapkan sistem mentor-</a:t>
            </a:r>
            <a:r>
              <a:rPr lang="id-ID" dirty="0" err="1"/>
              <a:t>mentee</a:t>
            </a:r>
            <a:r>
              <a:rPr lang="id-ID" dirty="0"/>
              <a:t>, di mana alumni yang sukses di dunia kerja menjadi mentor bagi siswa atau lulusan baru.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b="1" dirty="0"/>
              <a:t>Keunggulan:</a:t>
            </a:r>
            <a:r>
              <a:rPr lang="id-ID" dirty="0"/>
              <a:t> Memberikan pengalaman nyata tentang dunia kerja dan membangun jaringan alumni yang kuat.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b="1" dirty="0"/>
              <a:t>Contoh:</a:t>
            </a:r>
            <a:r>
              <a:rPr lang="id-ID" dirty="0"/>
              <a:t> Program </a:t>
            </a:r>
            <a:r>
              <a:rPr lang="id-ID" dirty="0" err="1"/>
              <a:t>mentoring</a:t>
            </a:r>
            <a:r>
              <a:rPr lang="id-ID" dirty="0"/>
              <a:t> yang menghubungkan alumni dengan siswa</a:t>
            </a:r>
          </a:p>
        </p:txBody>
      </p:sp>
    </p:spTree>
    <p:extLst>
      <p:ext uri="{BB962C8B-B14F-4D97-AF65-F5344CB8AC3E}">
        <p14:creationId xmlns:p14="http://schemas.microsoft.com/office/powerpoint/2010/main" val="30871550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D1260-2B2D-693C-B26E-96B48604B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PELAYANAN BKK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5C6CA-0A4F-621B-C84F-C3BD86A9E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b="1" dirty="0"/>
              <a:t>Pelayanan yang Prima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b="1" dirty="0"/>
              <a:t>Responsif:</a:t>
            </a:r>
            <a:r>
              <a:rPr lang="id-ID" dirty="0"/>
              <a:t> BKK memberikan respons yang cepat terhadap pertanyaan dan kebutuhan siswa maupun perusahaan.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b="1" dirty="0"/>
              <a:t>Informatif:</a:t>
            </a:r>
            <a:r>
              <a:rPr lang="id-ID" dirty="0"/>
              <a:t> Menyediakan informasi yang jelas dan </a:t>
            </a:r>
            <a:r>
              <a:rPr lang="id-ID" dirty="0" err="1"/>
              <a:t>up-to-date</a:t>
            </a:r>
            <a:r>
              <a:rPr lang="id-ID" dirty="0"/>
              <a:t> tentang lowongan pekerjaan, peluang magang, dan perkembangan dunia kerja.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b="1" dirty="0"/>
              <a:t>Personal:</a:t>
            </a:r>
            <a:r>
              <a:rPr lang="id-ID" dirty="0"/>
              <a:t> Memberikan layanan konsultasi </a:t>
            </a:r>
            <a:r>
              <a:rPr lang="id-ID" dirty="0" err="1"/>
              <a:t>karir</a:t>
            </a:r>
            <a:r>
              <a:rPr lang="id-ID" dirty="0"/>
              <a:t> yang personal untuk setiap siswa.</a:t>
            </a:r>
          </a:p>
        </p:txBody>
      </p:sp>
    </p:spTree>
    <p:extLst>
      <p:ext uri="{BB962C8B-B14F-4D97-AF65-F5344CB8AC3E}">
        <p14:creationId xmlns:p14="http://schemas.microsoft.com/office/powerpoint/2010/main" val="1675753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DF29A-3EC9-A00B-883E-22E5C8747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Fungsi Bursa Kerja Khusus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96EE5-2E42-1935-E21D-9A6DDCD97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penempatan</a:t>
            </a:r>
            <a:r>
              <a:rPr lang="en-US" dirty="0"/>
              <a:t> </a:t>
            </a:r>
            <a:r>
              <a:rPr lang="id-ID" dirty="0"/>
              <a:t>pencari kerja </a:t>
            </a:r>
            <a:r>
              <a:rPr lang="en-US" dirty="0"/>
              <a:t>(alumni)</a:t>
            </a:r>
            <a:endParaRPr lang="id-ID" dirty="0"/>
          </a:p>
          <a:p>
            <a:pPr>
              <a:buFont typeface="Arial" panose="020B0604020202020204" pitchFamily="34" charset="0"/>
              <a:buChar char="•"/>
            </a:pPr>
            <a:r>
              <a:rPr lang="id-ID" dirty="0"/>
              <a:t>Menyediakan informasi dan panduan tentang pencarian kerja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dirty="0"/>
              <a:t>Menyelenggarakan kegiatan seperti </a:t>
            </a:r>
            <a:r>
              <a:rPr lang="id-ID" dirty="0" err="1"/>
              <a:t>job</a:t>
            </a:r>
            <a:r>
              <a:rPr lang="id-ID" dirty="0"/>
              <a:t> </a:t>
            </a:r>
            <a:r>
              <a:rPr lang="id-ID" dirty="0" err="1"/>
              <a:t>fair</a:t>
            </a:r>
            <a:r>
              <a:rPr lang="id-ID" dirty="0"/>
              <a:t> dan </a:t>
            </a:r>
            <a:r>
              <a:rPr lang="id-ID" dirty="0" err="1"/>
              <a:t>workshop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50223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8849E-9842-B127-3CC3-F04C32068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5400" b="1" dirty="0"/>
              <a:t>SINKRONISASI</a:t>
            </a:r>
            <a:endParaRPr lang="id-ID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0C346-EA86-19DA-100C-A20AB951D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b="1" dirty="0"/>
              <a:t>A. </a:t>
            </a:r>
            <a:r>
              <a:rPr lang="en-US" b="1" dirty="0" err="1"/>
              <a:t>Sinkronisasi</a:t>
            </a:r>
            <a:r>
              <a:rPr lang="en-US" b="1" dirty="0"/>
              <a:t> Dinas </a:t>
            </a:r>
            <a:r>
              <a:rPr lang="id-ID" b="1" dirty="0"/>
              <a:t>dan BKK</a:t>
            </a:r>
            <a:endParaRPr lang="id-ID" dirty="0"/>
          </a:p>
          <a:p>
            <a:pPr>
              <a:buFont typeface="Arial" panose="020B0604020202020204" pitchFamily="34" charset="0"/>
              <a:buChar char="•"/>
            </a:pPr>
            <a:r>
              <a:rPr lang="id-ID" dirty="0"/>
              <a:t>Koordinasi antara Dinas Tenaga Kerja dan BKK dalam merencanakan acara</a:t>
            </a:r>
            <a:r>
              <a:rPr lang="en-US" dirty="0"/>
              <a:t> </a:t>
            </a:r>
            <a:r>
              <a:rPr lang="en-US" dirty="0" err="1"/>
              <a:t>penempatan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endParaRPr lang="id-ID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Menyebarluaskan</a:t>
            </a:r>
            <a:r>
              <a:rPr lang="id-ID" dirty="0"/>
              <a:t> informasi lowongan pekerjaan dan peluang pelatihan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dirty="0"/>
              <a:t>Penggunaan sistem informasi yang terintegrasi</a:t>
            </a:r>
          </a:p>
          <a:p>
            <a:pPr marL="0" indent="0">
              <a:buNone/>
            </a:pPr>
            <a:r>
              <a:rPr lang="id-ID" b="1" dirty="0"/>
              <a:t>B. Penyelarasan Program dan Kegiatan</a:t>
            </a:r>
            <a:endParaRPr lang="id-ID" dirty="0"/>
          </a:p>
          <a:p>
            <a:pPr>
              <a:buFont typeface="Arial" panose="020B0604020202020204" pitchFamily="34" charset="0"/>
              <a:buChar char="•"/>
            </a:pPr>
            <a:r>
              <a:rPr lang="id-ID" dirty="0"/>
              <a:t>Menyesuaikan jadwal bursa kerja dengan program penempatan tenaga kerja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dirty="0"/>
              <a:t>Kolaborasi dalam penyediaan pelatihan dan sertifikasi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dirty="0"/>
              <a:t>Koordinasi dalam promosi dan penyebaran informasi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0536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C966E-C726-6C6A-2823-878816565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>
                <a:solidFill>
                  <a:srgbClr val="000000"/>
                </a:solidFill>
                <a:latin typeface="Serpentine" pitchFamily="50" charset="0"/>
              </a:rPr>
              <a:t>RUANG LINGKUP KEGIATAN BKK</a:t>
            </a:r>
            <a:endParaRPr lang="id-ID" dirty="0">
              <a:latin typeface="Serpentine" pitchFamily="50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2390E-AD9F-0237-1F84-C5A074056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d-ID" sz="2600" b="0" i="0" dirty="0">
                <a:solidFill>
                  <a:srgbClr val="000000"/>
                </a:solidFill>
                <a:effectLst/>
                <a:latin typeface="TimesNewRomanPSMT"/>
              </a:rPr>
              <a:t>Kegiatan BKK berdasarkan mekanisme antar kerja yang meliputi:</a:t>
            </a:r>
          </a:p>
          <a:p>
            <a:pPr marL="342900" indent="-342900">
              <a:buAutoNum type="alphaLcPeriod"/>
            </a:pPr>
            <a:r>
              <a:rPr lang="id-ID" sz="2600" b="0" i="0" dirty="0">
                <a:solidFill>
                  <a:srgbClr val="000000"/>
                </a:solidFill>
                <a:effectLst/>
                <a:latin typeface="TimesNewRomanPSMT"/>
              </a:rPr>
              <a:t>Pendaftaran dan pendataan pencari kerja yang telah </a:t>
            </a:r>
            <a:r>
              <a:rPr lang="id-ID" sz="2600" b="0" i="0" dirty="0" err="1">
                <a:solidFill>
                  <a:srgbClr val="000000"/>
                </a:solidFill>
                <a:effectLst/>
                <a:latin typeface="TimesNewRomanPSMT"/>
              </a:rPr>
              <a:t>menyelesaikanPendidikan</a:t>
            </a:r>
            <a:r>
              <a:rPr lang="id-ID" sz="2600" b="0" i="0" dirty="0">
                <a:solidFill>
                  <a:srgbClr val="000000"/>
                </a:solidFill>
                <a:effectLst/>
                <a:latin typeface="TimesNewRomanPSMT"/>
              </a:rPr>
              <a:t> atau pelatihannya;</a:t>
            </a:r>
            <a:endParaRPr lang="en-US" sz="2600" b="0" i="0" dirty="0">
              <a:solidFill>
                <a:srgbClr val="000000"/>
              </a:solidFill>
              <a:effectLst/>
              <a:latin typeface="TimesNewRomanPSMT"/>
            </a:endParaRPr>
          </a:p>
          <a:p>
            <a:pPr marL="342900" indent="-342900">
              <a:buAutoNum type="alphaLcPeriod"/>
            </a:pPr>
            <a:r>
              <a:rPr lang="id-ID" sz="2600" b="0" i="0" dirty="0">
                <a:solidFill>
                  <a:srgbClr val="000000"/>
                </a:solidFill>
                <a:effectLst/>
                <a:latin typeface="TimesNewRomanPSMT"/>
              </a:rPr>
              <a:t>Pendataan lowongan kesempatan kerja;</a:t>
            </a:r>
            <a:endParaRPr lang="en-US" sz="2600" b="0" i="0" dirty="0">
              <a:solidFill>
                <a:srgbClr val="000000"/>
              </a:solidFill>
              <a:effectLst/>
              <a:latin typeface="TimesNewRomanPSMT"/>
            </a:endParaRPr>
          </a:p>
          <a:p>
            <a:pPr marL="342900" indent="-342900">
              <a:buAutoNum type="alphaLcPeriod"/>
            </a:pPr>
            <a:r>
              <a:rPr lang="id-ID" sz="2600" b="0" i="0" dirty="0">
                <a:solidFill>
                  <a:srgbClr val="000000"/>
                </a:solidFill>
                <a:effectLst/>
                <a:latin typeface="TimesNewRomanPSMT"/>
              </a:rPr>
              <a:t>Pemberian bimbingan kepada pencari kerja lulusannya untuk mengetahui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TimesNewRomanPSMT"/>
              </a:rPr>
              <a:t> </a:t>
            </a:r>
            <a:r>
              <a:rPr lang="id-ID" sz="2600" b="0" i="0" dirty="0">
                <a:solidFill>
                  <a:srgbClr val="000000"/>
                </a:solidFill>
                <a:effectLst/>
                <a:latin typeface="TimesNewRomanPSMT"/>
              </a:rPr>
              <a:t>bakat, minat dan kemampuannya sesuai kebutuhan pengguna tenaga kerja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TimesNewRomanPSMT"/>
              </a:rPr>
              <a:t> </a:t>
            </a:r>
            <a:r>
              <a:rPr lang="id-ID" sz="2600" b="0" i="0" dirty="0">
                <a:solidFill>
                  <a:srgbClr val="000000"/>
                </a:solidFill>
                <a:effectLst/>
                <a:latin typeface="TimesNewRomanPSMT"/>
              </a:rPr>
              <a:t>atau untuk berusaha mandiri;</a:t>
            </a:r>
            <a:endParaRPr lang="en-US" sz="2600" b="0" i="0" dirty="0">
              <a:solidFill>
                <a:srgbClr val="000000"/>
              </a:solidFill>
              <a:effectLst/>
              <a:latin typeface="TimesNewRomanPSMT"/>
            </a:endParaRPr>
          </a:p>
          <a:p>
            <a:pPr marL="342900" indent="-342900">
              <a:buAutoNum type="alphaLcPeriod"/>
            </a:pPr>
            <a:r>
              <a:rPr lang="id-ID" sz="2600" b="0" i="0" dirty="0">
                <a:solidFill>
                  <a:srgbClr val="000000"/>
                </a:solidFill>
                <a:effectLst/>
                <a:latin typeface="TimesNewRomanPSMT"/>
              </a:rPr>
              <a:t>Penawaran kepada pengguna tenaga kerja mengenai persediaan </a:t>
            </a:r>
            <a:r>
              <a:rPr lang="id-ID" sz="2600" b="0" i="0" dirty="0" err="1">
                <a:solidFill>
                  <a:srgbClr val="000000"/>
                </a:solidFill>
                <a:effectLst/>
                <a:latin typeface="TimesNewRomanPSMT"/>
              </a:rPr>
              <a:t>tenagakerja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TimesNewRomanPSMT"/>
              </a:rPr>
              <a:t>;</a:t>
            </a:r>
          </a:p>
          <a:p>
            <a:pPr marL="342900" indent="-342900">
              <a:buAutoNum type="alphaLcPeriod"/>
            </a:pPr>
            <a:r>
              <a:rPr lang="id-ID" sz="2600" b="0" i="0" dirty="0">
                <a:solidFill>
                  <a:srgbClr val="000000"/>
                </a:solidFill>
                <a:effectLst/>
                <a:latin typeface="TimesNewRomanPSMT"/>
              </a:rPr>
              <a:t>Pelaksanaan verifikasi sebagai tindak lanjut dari pengiriman dan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TimesNewRomanPSMT"/>
              </a:rPr>
              <a:t> </a:t>
            </a:r>
            <a:r>
              <a:rPr lang="id-ID" sz="2600" b="0" i="0" dirty="0">
                <a:solidFill>
                  <a:srgbClr val="000000"/>
                </a:solidFill>
                <a:effectLst/>
                <a:latin typeface="TimesNewRomanPSMT"/>
              </a:rPr>
              <a:t>penempatan yang telah dilakukan;</a:t>
            </a:r>
            <a:endParaRPr lang="en-US" sz="2600" b="0" i="0" dirty="0">
              <a:solidFill>
                <a:srgbClr val="000000"/>
              </a:solidFill>
              <a:effectLst/>
              <a:latin typeface="TimesNewRomanPSMT"/>
            </a:endParaRPr>
          </a:p>
          <a:p>
            <a:pPr marL="342900" indent="-342900">
              <a:buAutoNum type="alphaLcPeriod"/>
            </a:pPr>
            <a:r>
              <a:rPr lang="id-ID" sz="2600" b="0" i="0" dirty="0">
                <a:solidFill>
                  <a:srgbClr val="000000"/>
                </a:solidFill>
                <a:effectLst/>
                <a:latin typeface="TimesNewRomanPSMT"/>
              </a:rPr>
              <a:t>Pelaksanaan kegiatan pameran bursa kerja (</a:t>
            </a:r>
            <a:r>
              <a:rPr lang="id-ID" sz="2600" b="0" i="1" dirty="0" err="1">
                <a:solidFill>
                  <a:srgbClr val="000000"/>
                </a:solidFill>
                <a:effectLst/>
                <a:latin typeface="TimesNewRomanPS-ItalicMT"/>
              </a:rPr>
              <a:t>job</a:t>
            </a:r>
            <a:r>
              <a:rPr lang="id-ID" sz="2600" b="0" i="1" dirty="0">
                <a:solidFill>
                  <a:srgbClr val="000000"/>
                </a:solidFill>
                <a:effectLst/>
                <a:latin typeface="TimesNewRomanPS-ItalicMT"/>
              </a:rPr>
              <a:t> </a:t>
            </a:r>
            <a:r>
              <a:rPr lang="id-ID" sz="2600" b="0" i="1" dirty="0" err="1">
                <a:solidFill>
                  <a:srgbClr val="000000"/>
                </a:solidFill>
                <a:effectLst/>
                <a:latin typeface="TimesNewRomanPS-ItalicMT"/>
              </a:rPr>
              <a:t>fair</a:t>
            </a:r>
            <a:r>
              <a:rPr lang="id-ID" sz="2600" b="0" i="0" dirty="0">
                <a:solidFill>
                  <a:srgbClr val="000000"/>
                </a:solidFill>
                <a:effectLst/>
                <a:latin typeface="TimesNewRomanPSMT"/>
              </a:rPr>
              <a:t>) dan kegiatan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TimesNewRomanPSMT"/>
              </a:rPr>
              <a:t> </a:t>
            </a:r>
            <a:r>
              <a:rPr lang="id-ID" sz="2600" b="0" i="0" dirty="0">
                <a:solidFill>
                  <a:srgbClr val="000000"/>
                </a:solidFill>
                <a:effectLst/>
                <a:latin typeface="TimesNewRomanPSMT"/>
              </a:rPr>
              <a:t>sejenisnya.</a:t>
            </a:r>
            <a:r>
              <a:rPr lang="id-ID" sz="4100" dirty="0"/>
              <a:t> </a:t>
            </a:r>
            <a:br>
              <a:rPr lang="id-ID" dirty="0"/>
            </a:b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86257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100EE-4AC8-158A-6DA2-A5A37215B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PERMENAKER 39 TAHUN 2016 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14BFE-6AE8-0509-A545-E24644FBF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235"/>
            <a:ext cx="10515600" cy="4351338"/>
          </a:xfrm>
        </p:spPr>
        <p:txBody>
          <a:bodyPr>
            <a:noAutofit/>
          </a:bodyPr>
          <a:lstStyle/>
          <a:p>
            <a:r>
              <a:rPr lang="id-ID" sz="1800" b="1" i="0" dirty="0">
                <a:solidFill>
                  <a:srgbClr val="000000"/>
                </a:solidFill>
                <a:effectLst/>
              </a:rPr>
              <a:t>Pasal 51</a:t>
            </a:r>
          </a:p>
          <a:p>
            <a:pPr marL="0" indent="0">
              <a:buNone/>
            </a:pPr>
            <a:r>
              <a:rPr lang="id-ID" sz="1800" b="0" i="0" dirty="0">
                <a:solidFill>
                  <a:srgbClr val="000000"/>
                </a:solidFill>
                <a:effectLst/>
              </a:rPr>
              <a:t>(1) Pemberi Kerja yang membutuhkan tenaga kerja melalui BKK wajib mengajukan permohonan ke Dinas Kabupaten/Kota untuk mendapatkan persetujuan.</a:t>
            </a:r>
          </a:p>
          <a:p>
            <a:pPr marL="0" indent="0">
              <a:buNone/>
            </a:pPr>
            <a:r>
              <a:rPr lang="id-ID" sz="1800" b="0" i="0" dirty="0">
                <a:solidFill>
                  <a:srgbClr val="000000"/>
                </a:solidFill>
                <a:effectLst/>
              </a:rPr>
              <a:t>(2) Persetujuan sebagaimana dimaksud pada ayat (1) disampaikan kepada Dinas Kabupaten/Kota domisili BKK dengan melampirkan rancangan perjanjian kerja yang sudah disahkan oleh Dinas Kabupaten/Kota tujuan Penempatan Tenaga Kerja.</a:t>
            </a:r>
            <a:r>
              <a:rPr lang="id-ID" sz="1800" dirty="0"/>
              <a:t> </a:t>
            </a:r>
            <a:endParaRPr lang="en-US" sz="1800" dirty="0"/>
          </a:p>
          <a:p>
            <a:r>
              <a:rPr lang="en-US" sz="1800" b="1" dirty="0"/>
              <a:t>PASAL 52 </a:t>
            </a:r>
          </a:p>
          <a:p>
            <a:pPr marL="0" indent="0">
              <a:buNone/>
            </a:pPr>
            <a:r>
              <a:rPr lang="en-US" sz="1800" dirty="0"/>
              <a:t>(1) </a:t>
            </a:r>
            <a:r>
              <a:rPr lang="id-ID" sz="1800" dirty="0"/>
              <a:t>BKK sebagaimana</a:t>
            </a:r>
            <a:r>
              <a:rPr lang="en-US" sz="1800" dirty="0"/>
              <a:t> </a:t>
            </a:r>
            <a:r>
              <a:rPr lang="id-ID" sz="1800" dirty="0"/>
              <a:t>wajib melaksanakan</a:t>
            </a:r>
            <a:r>
              <a:rPr lang="en-US" sz="1800" dirty="0"/>
              <a:t> </a:t>
            </a:r>
            <a:r>
              <a:rPr lang="id-ID" sz="1800" dirty="0"/>
              <a:t>orientasi </a:t>
            </a:r>
            <a:r>
              <a:rPr lang="id-ID" sz="1800" dirty="0" err="1"/>
              <a:t>pra</a:t>
            </a:r>
            <a:r>
              <a:rPr lang="id-ID" sz="1800" dirty="0"/>
              <a:t> pemberangkatan.</a:t>
            </a:r>
          </a:p>
          <a:p>
            <a:pPr marL="0" indent="0">
              <a:buNone/>
            </a:pPr>
            <a:r>
              <a:rPr lang="id-ID" sz="1800" dirty="0"/>
              <a:t>(2) Orientasi </a:t>
            </a:r>
            <a:r>
              <a:rPr lang="id-ID" sz="1800" dirty="0" err="1"/>
              <a:t>pra</a:t>
            </a:r>
            <a:r>
              <a:rPr lang="id-ID" sz="1800" dirty="0"/>
              <a:t> pemberangkatan sebagaimana dimaksud</a:t>
            </a:r>
            <a:r>
              <a:rPr lang="en-US" sz="1800" dirty="0"/>
              <a:t> </a:t>
            </a:r>
            <a:r>
              <a:rPr lang="id-ID" sz="1800" dirty="0"/>
              <a:t>pada ayat (1), berisi penjelasan mengenai:</a:t>
            </a:r>
          </a:p>
          <a:p>
            <a:pPr marL="0" indent="0">
              <a:buNone/>
            </a:pPr>
            <a:r>
              <a:rPr lang="id-ID" sz="1800" dirty="0"/>
              <a:t>a. perjanjian kerja;</a:t>
            </a:r>
          </a:p>
          <a:p>
            <a:pPr marL="0" indent="0">
              <a:buNone/>
            </a:pPr>
            <a:r>
              <a:rPr lang="id-ID" sz="1800" dirty="0"/>
              <a:t>b. kondisi lingkungan kerja, budaya kerja, dan</a:t>
            </a:r>
            <a:r>
              <a:rPr lang="en-US" sz="1800" dirty="0"/>
              <a:t> </a:t>
            </a:r>
            <a:r>
              <a:rPr lang="id-ID" sz="1800" dirty="0"/>
              <a:t>kebiasaan penduduk/masyarakat di daerah</a:t>
            </a:r>
            <a:r>
              <a:rPr lang="en-US" sz="1800" dirty="0"/>
              <a:t> </a:t>
            </a:r>
            <a:r>
              <a:rPr lang="id-ID" sz="1800" dirty="0"/>
              <a:t>tujuan penempatan; dan</a:t>
            </a:r>
          </a:p>
          <a:p>
            <a:pPr marL="0" indent="0">
              <a:buNone/>
            </a:pPr>
            <a:r>
              <a:rPr lang="id-ID" sz="1800" dirty="0"/>
              <a:t>c. mental, disiplin, dan etos kerja.</a:t>
            </a:r>
          </a:p>
          <a:p>
            <a:pPr marL="0" indent="0">
              <a:buNone/>
            </a:pPr>
            <a:r>
              <a:rPr lang="id-ID" sz="1800" dirty="0"/>
              <a:t>(3) Dalam hal orientasi </a:t>
            </a:r>
            <a:r>
              <a:rPr lang="id-ID" sz="1800" dirty="0" err="1"/>
              <a:t>pra</a:t>
            </a:r>
            <a:r>
              <a:rPr lang="id-ID" sz="1800" dirty="0"/>
              <a:t> pemberangkatan dilakukan</a:t>
            </a:r>
            <a:r>
              <a:rPr lang="en-US" sz="1800" dirty="0"/>
              <a:t> </a:t>
            </a:r>
            <a:r>
              <a:rPr lang="id-ID" sz="1800" dirty="0"/>
              <a:t>oleh LPTKS atau BKK, wajib dilaksanakan secara</a:t>
            </a:r>
          </a:p>
          <a:p>
            <a:pPr marL="0" indent="0">
              <a:buNone/>
            </a:pPr>
            <a:r>
              <a:rPr lang="id-ID" sz="1800" dirty="0"/>
              <a:t>bersama dengan Dinas Kabupaten/Kota.</a:t>
            </a:r>
          </a:p>
        </p:txBody>
      </p:sp>
    </p:spTree>
    <p:extLst>
      <p:ext uri="{BB962C8B-B14F-4D97-AF65-F5344CB8AC3E}">
        <p14:creationId xmlns:p14="http://schemas.microsoft.com/office/powerpoint/2010/main" val="3597115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EDEDE-0A90-E56B-9D23-F705A91D6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PELAPORAN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E56DD-1203-AD38-F052-37372CA77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2800" b="0" i="0" dirty="0">
                <a:solidFill>
                  <a:srgbClr val="000000"/>
                </a:solidFill>
                <a:effectLst/>
                <a:latin typeface="BookmanOldStyle"/>
              </a:rPr>
              <a:t>BKK yang memperoleh tanda daftar dari Kepala Dinas Kabupaten/Kota wajib menyampaikan laporan Penempatan Tenaga Kerja dan laporan kegiatan BKK kepada Kepala Dinas Kabupaten/Kota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BookmanOldStyle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BookmanOldStyle"/>
              </a:rPr>
              <a:t>setiap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BookmanOldStyle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BookmanOldStyle"/>
              </a:rPr>
              <a:t>bulan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BookmanOldStyle"/>
              </a:rPr>
              <a:t>.</a:t>
            </a:r>
            <a:br>
              <a:rPr lang="id-ID" dirty="0"/>
            </a:b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68119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B1E34-3BE5-3BBC-C1EE-7C2BC751C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0" i="0" dirty="0">
                <a:solidFill>
                  <a:srgbClr val="000000"/>
                </a:solidFill>
                <a:effectLst/>
                <a:latin typeface="Serpentine" pitchFamily="50" charset="0"/>
              </a:rPr>
              <a:t>S</a:t>
            </a:r>
            <a:r>
              <a:rPr lang="id-ID" sz="4000" b="0" i="0" dirty="0">
                <a:solidFill>
                  <a:srgbClr val="000000"/>
                </a:solidFill>
                <a:effectLst/>
                <a:latin typeface="Serpentine" pitchFamily="50" charset="0"/>
              </a:rPr>
              <a:t>ANKSI ADMINISTRATIF</a:t>
            </a:r>
            <a:r>
              <a:rPr lang="id-ID" sz="7300" dirty="0">
                <a:latin typeface="Serpentine" pitchFamily="50" charset="0"/>
              </a:rPr>
              <a:t> </a:t>
            </a:r>
            <a:endParaRPr lang="id-ID" dirty="0">
              <a:latin typeface="Serpentine" pitchFamily="50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8B7AB-DC0D-8BBB-72E7-186991678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lphaUcPeriod"/>
            </a:pPr>
            <a:r>
              <a:rPr lang="id-ID" b="0" i="0" dirty="0">
                <a:solidFill>
                  <a:srgbClr val="000000"/>
                </a:solidFill>
                <a:effectLst/>
                <a:latin typeface="BookmanOldStyle"/>
              </a:rPr>
              <a:t>PERINGATAN TERTULIS;</a:t>
            </a:r>
          </a:p>
          <a:p>
            <a:pPr marL="742950" indent="-742950">
              <a:buFont typeface="+mj-lt"/>
              <a:buAutoNum type="alphaUcPeriod"/>
            </a:pPr>
            <a:r>
              <a:rPr lang="id-ID" b="0" i="0" dirty="0">
                <a:solidFill>
                  <a:srgbClr val="000000"/>
                </a:solidFill>
                <a:effectLst/>
                <a:latin typeface="BookmanOldStyle"/>
              </a:rPr>
              <a:t>PEMBERHENTIAN SEMENTARA, SEBAGIAN, ATAU</a:t>
            </a:r>
            <a:r>
              <a:rPr lang="en-US" b="0" i="0" dirty="0">
                <a:solidFill>
                  <a:srgbClr val="000000"/>
                </a:solidFill>
                <a:effectLst/>
                <a:latin typeface="BookmanOldStyle"/>
              </a:rPr>
              <a:t> </a:t>
            </a:r>
            <a:r>
              <a:rPr lang="id-ID" b="0" i="0" dirty="0">
                <a:solidFill>
                  <a:srgbClr val="000000"/>
                </a:solidFill>
                <a:effectLst/>
                <a:latin typeface="BookmanOldStyle"/>
              </a:rPr>
              <a:t>KESELURUHAN KEGIATAN (</a:t>
            </a:r>
            <a:r>
              <a:rPr lang="id-ID" b="0" i="1" dirty="0">
                <a:solidFill>
                  <a:srgbClr val="000000"/>
                </a:solidFill>
                <a:effectLst/>
                <a:latin typeface="BookmanOldStyle"/>
              </a:rPr>
              <a:t>SKORSING</a:t>
            </a:r>
            <a:r>
              <a:rPr lang="id-ID" b="0" i="0" dirty="0">
                <a:solidFill>
                  <a:srgbClr val="000000"/>
                </a:solidFill>
                <a:effectLst/>
                <a:latin typeface="BookmanOldStyle"/>
              </a:rPr>
              <a:t>); DAN</a:t>
            </a:r>
            <a:endParaRPr lang="en-US" b="0" i="0" dirty="0">
              <a:solidFill>
                <a:srgbClr val="000000"/>
              </a:solidFill>
              <a:effectLst/>
              <a:latin typeface="BookmanOldStyle"/>
            </a:endParaRPr>
          </a:p>
          <a:p>
            <a:pPr marL="742950" indent="-742950">
              <a:buFont typeface="+mj-lt"/>
              <a:buAutoNum type="alphaUcPeriod"/>
            </a:pPr>
            <a:r>
              <a:rPr lang="id-ID" b="0" i="0" dirty="0">
                <a:solidFill>
                  <a:srgbClr val="000000"/>
                </a:solidFill>
                <a:effectLst/>
                <a:latin typeface="BookmanOldStyle"/>
              </a:rPr>
              <a:t>PEMBATALAN TANDA</a:t>
            </a:r>
            <a:r>
              <a:rPr lang="en-US" b="0" i="0" dirty="0">
                <a:solidFill>
                  <a:srgbClr val="000000"/>
                </a:solidFill>
                <a:effectLst/>
                <a:latin typeface="BookmanOldStyle"/>
              </a:rPr>
              <a:t> </a:t>
            </a:r>
            <a:r>
              <a:rPr lang="id-ID" b="0" i="0" dirty="0">
                <a:solidFill>
                  <a:srgbClr val="000000"/>
                </a:solidFill>
                <a:effectLst/>
                <a:latin typeface="BookmanOldStyle"/>
              </a:rPr>
              <a:t>DAFTAR.</a:t>
            </a:r>
            <a:r>
              <a:rPr lang="id-ID" sz="4000" dirty="0"/>
              <a:t> </a:t>
            </a:r>
            <a:br>
              <a:rPr lang="id-ID" dirty="0"/>
            </a:b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39416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EAA7BD0-58B5-3342-090F-F9E39E0C4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/>
              <a:t>PENGUATAN BKK</a:t>
            </a:r>
            <a:endParaRPr lang="id-ID" sz="7200" b="1" dirty="0"/>
          </a:p>
        </p:txBody>
      </p:sp>
    </p:spTree>
    <p:extLst>
      <p:ext uri="{BB962C8B-B14F-4D97-AF65-F5344CB8AC3E}">
        <p14:creationId xmlns:p14="http://schemas.microsoft.com/office/powerpoint/2010/main" val="1812000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1574</Words>
  <Application>Microsoft Office PowerPoint</Application>
  <PresentationFormat>Widescreen</PresentationFormat>
  <Paragraphs>129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BookmanOldStyle</vt:lpstr>
      <vt:lpstr>Calibri</vt:lpstr>
      <vt:lpstr>Calibri Light</vt:lpstr>
      <vt:lpstr>Serpentine</vt:lpstr>
      <vt:lpstr>TimesNewRomanPS-ItalicMT</vt:lpstr>
      <vt:lpstr>TimesNewRomanPSMT</vt:lpstr>
      <vt:lpstr>Office Theme</vt:lpstr>
      <vt:lpstr>KOORDINASI DAN SINKRONISASI  PENEMPATAN TENAGA KERJA</vt:lpstr>
      <vt:lpstr>PROGRAM DINAS TENAGA KERJA</vt:lpstr>
      <vt:lpstr>Fungsi Bursa Kerja Khusus</vt:lpstr>
      <vt:lpstr>SINKRONISASI</vt:lpstr>
      <vt:lpstr>RUANG LINGKUP KEGIATAN BKK</vt:lpstr>
      <vt:lpstr>PERMENAKER 39 TAHUN 2016 </vt:lpstr>
      <vt:lpstr>PELAPORAN</vt:lpstr>
      <vt:lpstr>SANKSI ADMINISTRATIF </vt:lpstr>
      <vt:lpstr>PENGUATAN BKK</vt:lpstr>
      <vt:lpstr>Manfaat Penguatan BKK </vt:lpstr>
      <vt:lpstr>Cara-Cara Penguatan BKK </vt:lpstr>
      <vt:lpstr>Tantangan</vt:lpstr>
      <vt:lpstr>Solusi Komprehensif </vt:lpstr>
      <vt:lpstr>Peran Pemerintah dalam Penguatan Bursa Kerja Khusus (BKK)</vt:lpstr>
      <vt:lpstr>Peran Pemerintah dalam Penguatan Bursa Kerja Khusus (BKK)</vt:lpstr>
      <vt:lpstr>Peran Pemerintah dalam Penguatan Bursa Kerja Khusus (BKK)</vt:lpstr>
      <vt:lpstr>Peran Pemerintah dalam Penguatan Bursa Kerja Khusus (BKK)</vt:lpstr>
      <vt:lpstr>Peran Pemerintah dalam Penguatan Bursa Kerja Khusus (BKK)</vt:lpstr>
      <vt:lpstr>Contoh Program BKK</vt:lpstr>
      <vt:lpstr>Contoh Program BKK</vt:lpstr>
      <vt:lpstr>Contoh Program BKK</vt:lpstr>
      <vt:lpstr>Contoh Program BKK</vt:lpstr>
      <vt:lpstr>Contoh Program BKK</vt:lpstr>
      <vt:lpstr>PELAYANAN BKK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PENTA</dc:creator>
  <cp:lastModifiedBy>PENTA </cp:lastModifiedBy>
  <cp:revision>4</cp:revision>
  <cp:lastPrinted>2024-09-10T04:33:24Z</cp:lastPrinted>
  <dcterms:created xsi:type="dcterms:W3CDTF">2024-09-09T09:35:17Z</dcterms:created>
  <dcterms:modified xsi:type="dcterms:W3CDTF">2024-10-16T05:55:15Z</dcterms:modified>
</cp:coreProperties>
</file>